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omfortaa Light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Caveat"/>
      <p:regular r:id="rId31"/>
      <p:bold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Poppins Light"/>
      <p:regular r:id="rId37"/>
      <p:bold r:id="rId38"/>
      <p:italic r:id="rId39"/>
      <p:boldItalic r:id="rId40"/>
    </p:embeddedFont>
    <p:embeddedFont>
      <p:font typeface="Poppins SemiBold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Comfortaa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6E837B-F2B3-4E40-8ECA-C580E2F466BC}">
  <a:tblStyle styleId="{746E837B-F2B3-4E40-8ECA-C580E2F466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Italic.fntdata"/><Relationship Id="rId42" Type="http://schemas.openxmlformats.org/officeDocument/2006/relationships/font" Target="fonts/PoppinsSemiBold-bold.fntdata"/><Relationship Id="rId41" Type="http://schemas.openxmlformats.org/officeDocument/2006/relationships/font" Target="fonts/PoppinsSemiBold-regular.fntdata"/><Relationship Id="rId44" Type="http://schemas.openxmlformats.org/officeDocument/2006/relationships/font" Target="fonts/PoppinsSemiBold-boldItalic.fntdata"/><Relationship Id="rId43" Type="http://schemas.openxmlformats.org/officeDocument/2006/relationships/font" Target="fonts/PoppinsSemiBold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veat-regular.fntdata"/><Relationship Id="rId30" Type="http://schemas.openxmlformats.org/officeDocument/2006/relationships/font" Target="fonts/Roboto-boldItalic.fntdata"/><Relationship Id="rId33" Type="http://schemas.openxmlformats.org/officeDocument/2006/relationships/font" Target="fonts/Poppins-regular.fntdata"/><Relationship Id="rId32" Type="http://schemas.openxmlformats.org/officeDocument/2006/relationships/font" Target="fonts/Caveat-bold.fntdata"/><Relationship Id="rId35" Type="http://schemas.openxmlformats.org/officeDocument/2006/relationships/font" Target="fonts/Poppins-italic.fntdata"/><Relationship Id="rId34" Type="http://schemas.openxmlformats.org/officeDocument/2006/relationships/font" Target="fonts/Poppins-bold.fntdata"/><Relationship Id="rId37" Type="http://schemas.openxmlformats.org/officeDocument/2006/relationships/font" Target="fonts/PoppinsLight-regular.fntdata"/><Relationship Id="rId36" Type="http://schemas.openxmlformats.org/officeDocument/2006/relationships/font" Target="fonts/Poppins-boldItalic.fntdata"/><Relationship Id="rId39" Type="http://schemas.openxmlformats.org/officeDocument/2006/relationships/font" Target="fonts/PoppinsLight-italic.fntdata"/><Relationship Id="rId38" Type="http://schemas.openxmlformats.org/officeDocument/2006/relationships/font" Target="fonts/Poppins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ComfortaaLight-bold.fntdata"/><Relationship Id="rId25" Type="http://schemas.openxmlformats.org/officeDocument/2006/relationships/font" Target="fonts/ComfortaaLight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29" Type="http://schemas.openxmlformats.org/officeDocument/2006/relationships/font" Target="fonts/Roboto-italic.fntdata"/><Relationship Id="rId5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9c5c5e39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9c5c5e39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9c5c5e39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9c5c5e39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9c5c5e39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9c5c5e39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9c5c5e39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9c5c5e39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9c5c5e39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9c5c5e39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9c5c5e39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b9c5c5e39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9c5c5e39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9c5c5e39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9c5c5e39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9c5c5e39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9c5c5e39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9c5c5e39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9d0389a3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b9d0389a3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9c5c5e3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9c5c5e3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9c5c5e3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9c5c5e3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9c5c5e39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9c5c5e3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9c5c5e39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9c5c5e39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9c5c5e39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9c5c5e39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9c5c5e39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9c5c5e39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9c5c5e39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9c5c5e39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9c5c5e39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9c5c5e39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311700" y="1548750"/>
            <a:ext cx="32568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">
    <p:bg>
      <p:bgPr>
        <a:solidFill>
          <a:srgbClr val="1BBC9B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311700" y="1250075"/>
            <a:ext cx="37014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B34"/>
              </a:buClr>
              <a:buSzPts val="3200"/>
              <a:buFont typeface="Poppins"/>
              <a:buNone/>
              <a:defRPr sz="32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Texto+Imagen 2.png"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 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es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974375"/>
            <a:ext cx="3716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43.png"/><Relationship Id="rId9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hyperlink" Target="https://sdkman.io" TargetMode="External"/><Relationship Id="rId7" Type="http://schemas.openxmlformats.org/officeDocument/2006/relationships/hyperlink" Target="https://asdf-vm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Bootcamp de Java Profesional</a:t>
            </a:r>
            <a:endParaRPr/>
          </a:p>
        </p:txBody>
      </p:sp>
      <p:sp>
        <p:nvSpPr>
          <p:cNvPr id="61" name="Google Shape;61;p17"/>
          <p:cNvSpPr txBox="1"/>
          <p:nvPr>
            <p:ph idx="3" type="ctrTitle"/>
          </p:nvPr>
        </p:nvSpPr>
        <p:spPr>
          <a:xfrm>
            <a:off x="1124200" y="3195050"/>
            <a:ext cx="22416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Sinuhé</a:t>
            </a:r>
            <a:r>
              <a:rPr lang="es"/>
              <a:t> (Sier) - Geek profesional</a:t>
            </a:r>
            <a:endParaRPr/>
          </a:p>
        </p:txBody>
      </p:sp>
      <p:pic>
        <p:nvPicPr>
          <p:cNvPr id="62" name="Google Shape;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900" y="3705275"/>
            <a:ext cx="1304475" cy="13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" y="-12"/>
            <a:ext cx="9144029" cy="5143516"/>
          </a:xfrm>
          <a:prstGeom prst="rect">
            <a:avLst/>
          </a:prstGeom>
          <a:noFill/>
          <a:ln cap="flat" cmpd="sng" w="9525">
            <a:solidFill>
              <a:srgbClr val="1BBC9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6"/>
          <p:cNvSpPr txBox="1"/>
          <p:nvPr/>
        </p:nvSpPr>
        <p:spPr>
          <a:xfrm>
            <a:off x="1761175" y="346350"/>
            <a:ext cx="42444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Compilado e interpretado</a:t>
            </a:r>
            <a:r>
              <a:rPr lang="es" sz="1700">
                <a:solidFill>
                  <a:srgbClr val="1BBC9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*</a:t>
            </a:r>
            <a:endParaRPr sz="1700">
              <a:solidFill>
                <a:srgbClr val="1BBC9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59" name="Google Shape;159;p26"/>
          <p:cNvGrpSpPr/>
          <p:nvPr/>
        </p:nvGrpSpPr>
        <p:grpSpPr>
          <a:xfrm>
            <a:off x="3918275" y="1148375"/>
            <a:ext cx="957301" cy="1358550"/>
            <a:chOff x="3999250" y="1155375"/>
            <a:chExt cx="957301" cy="1358550"/>
          </a:xfrm>
        </p:grpSpPr>
        <p:sp>
          <p:nvSpPr>
            <p:cNvPr id="160" name="Google Shape;160;p26"/>
            <p:cNvSpPr txBox="1"/>
            <p:nvPr/>
          </p:nvSpPr>
          <p:spPr>
            <a:xfrm>
              <a:off x="3999250" y="2052225"/>
              <a:ext cx="957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javac</a:t>
              </a:r>
              <a:endParaRPr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61" name="Google Shape;16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9250" y="1155375"/>
              <a:ext cx="957300" cy="957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26"/>
          <p:cNvGrpSpPr/>
          <p:nvPr/>
        </p:nvGrpSpPr>
        <p:grpSpPr>
          <a:xfrm>
            <a:off x="1635900" y="1164563"/>
            <a:ext cx="1746300" cy="1350450"/>
            <a:chOff x="1599050" y="1108950"/>
            <a:chExt cx="1746300" cy="1350450"/>
          </a:xfrm>
        </p:grpSpPr>
        <p:pic>
          <p:nvPicPr>
            <p:cNvPr id="163" name="Google Shape;16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93575" y="1108950"/>
              <a:ext cx="957251" cy="957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26"/>
            <p:cNvSpPr txBox="1"/>
            <p:nvPr/>
          </p:nvSpPr>
          <p:spPr>
            <a:xfrm>
              <a:off x="1599050" y="1997700"/>
              <a:ext cx="174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MyCode.java</a:t>
              </a:r>
              <a:endParaRPr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165" name="Google Shape;16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025" y="3402950"/>
            <a:ext cx="1092150" cy="10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6"/>
          <p:cNvGrpSpPr/>
          <p:nvPr/>
        </p:nvGrpSpPr>
        <p:grpSpPr>
          <a:xfrm>
            <a:off x="6589175" y="1056138"/>
            <a:ext cx="1974900" cy="1458875"/>
            <a:chOff x="5445625" y="1050000"/>
            <a:chExt cx="1974900" cy="1458875"/>
          </a:xfrm>
        </p:grpSpPr>
        <p:pic>
          <p:nvPicPr>
            <p:cNvPr id="167" name="Google Shape;167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87000" y="1050000"/>
              <a:ext cx="1092150" cy="109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6"/>
            <p:cNvSpPr txBox="1"/>
            <p:nvPr/>
          </p:nvSpPr>
          <p:spPr>
            <a:xfrm>
              <a:off x="5445625" y="2047175"/>
              <a:ext cx="1974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MyCode.class</a:t>
              </a:r>
              <a:endParaRPr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169" name="Google Shape;169;p26"/>
          <p:cNvCxnSpPr>
            <a:endCxn id="168" idx="1"/>
          </p:cNvCxnSpPr>
          <p:nvPr/>
        </p:nvCxnSpPr>
        <p:spPr>
          <a:xfrm>
            <a:off x="4875575" y="2276063"/>
            <a:ext cx="1713600" cy="8100"/>
          </a:xfrm>
          <a:prstGeom prst="straightConnector1">
            <a:avLst/>
          </a:prstGeom>
          <a:noFill/>
          <a:ln cap="flat" cmpd="sng" w="19050">
            <a:solidFill>
              <a:srgbClr val="1BBC9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6"/>
          <p:cNvSpPr txBox="1"/>
          <p:nvPr/>
        </p:nvSpPr>
        <p:spPr>
          <a:xfrm>
            <a:off x="5181938" y="1935775"/>
            <a:ext cx="12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Compila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1" name="Google Shape;171;p26"/>
          <p:cNvCxnSpPr>
            <a:stCxn id="164" idx="3"/>
            <a:endCxn id="160" idx="1"/>
          </p:cNvCxnSpPr>
          <p:nvPr/>
        </p:nvCxnSpPr>
        <p:spPr>
          <a:xfrm flipH="1" rot="10800000">
            <a:off x="3382200" y="2276063"/>
            <a:ext cx="536100" cy="8100"/>
          </a:xfrm>
          <a:prstGeom prst="straightConnector1">
            <a:avLst/>
          </a:prstGeom>
          <a:noFill/>
          <a:ln cap="flat" cmpd="sng" w="19050">
            <a:solidFill>
              <a:srgbClr val="1BBC9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6"/>
          <p:cNvSpPr txBox="1"/>
          <p:nvPr/>
        </p:nvSpPr>
        <p:spPr>
          <a:xfrm>
            <a:off x="6950175" y="3861300"/>
            <a:ext cx="18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Java Virtual Machine (JVM)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73" name="Google Shape;173;p26"/>
          <p:cNvCxnSpPr>
            <a:endCxn id="172" idx="0"/>
          </p:cNvCxnSpPr>
          <p:nvPr/>
        </p:nvCxnSpPr>
        <p:spPr>
          <a:xfrm flipH="1" rot="-5400000">
            <a:off x="7056375" y="3053700"/>
            <a:ext cx="1333800" cy="281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1BBC9B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4" name="Google Shape;174;p26"/>
          <p:cNvSpPr txBox="1"/>
          <p:nvPr/>
        </p:nvSpPr>
        <p:spPr>
          <a:xfrm>
            <a:off x="1694850" y="3479300"/>
            <a:ext cx="4244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La JVM se encarga de </a:t>
            </a:r>
            <a:r>
              <a:rPr b="1" lang="es" sz="1800">
                <a:solidFill>
                  <a:schemeClr val="dk2"/>
                </a:solidFill>
              </a:rPr>
              <a:t>interpretar</a:t>
            </a:r>
            <a:r>
              <a:rPr lang="es" sz="1800">
                <a:solidFill>
                  <a:schemeClr val="dk2"/>
                </a:solidFill>
              </a:rPr>
              <a:t> los archivos </a:t>
            </a:r>
            <a:r>
              <a:rPr lang="es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.class</a:t>
            </a:r>
            <a:r>
              <a:rPr lang="es" sz="1800">
                <a:solidFill>
                  <a:schemeClr val="dk2"/>
                </a:solidFill>
              </a:rPr>
              <a:t>, que muchos llamamos “</a:t>
            </a:r>
            <a:r>
              <a:rPr lang="es" sz="1800" u="sng">
                <a:solidFill>
                  <a:schemeClr val="dk2"/>
                </a:solidFill>
              </a:rPr>
              <a:t>bytecode</a:t>
            </a:r>
            <a:r>
              <a:rPr lang="es" sz="1800">
                <a:solidFill>
                  <a:schemeClr val="dk2"/>
                </a:solidFill>
              </a:rPr>
              <a:t>”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" y="-12"/>
            <a:ext cx="9144029" cy="5143516"/>
          </a:xfrm>
          <a:prstGeom prst="rect">
            <a:avLst/>
          </a:prstGeom>
          <a:noFill/>
          <a:ln cap="flat" cmpd="sng" w="9525">
            <a:solidFill>
              <a:srgbClr val="1BBC9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7"/>
          <p:cNvSpPr txBox="1"/>
          <p:nvPr/>
        </p:nvSpPr>
        <p:spPr>
          <a:xfrm>
            <a:off x="1761175" y="346350"/>
            <a:ext cx="62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Independiente de la plataforma y portable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250" y="859650"/>
            <a:ext cx="1712125" cy="17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4170800" y="950600"/>
            <a:ext cx="44067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arm | x86 | x86_64 | powerpc | amd64..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No importa, la JVM se encarga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2250" y="3730025"/>
            <a:ext cx="1179411" cy="1179400"/>
          </a:xfrm>
          <a:prstGeom prst="rect">
            <a:avLst/>
          </a:prstGeom>
          <a:noFill/>
          <a:ln cap="flat" cmpd="sng" w="9525">
            <a:solidFill>
              <a:srgbClr val="1BBC9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0834" y="3730025"/>
            <a:ext cx="1179411" cy="1179400"/>
          </a:xfrm>
          <a:prstGeom prst="rect">
            <a:avLst/>
          </a:prstGeom>
          <a:noFill/>
          <a:ln cap="flat" cmpd="sng" w="9525">
            <a:solidFill>
              <a:srgbClr val="1BBC9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1796" y="3730035"/>
            <a:ext cx="1179411" cy="1179379"/>
          </a:xfrm>
          <a:prstGeom prst="rect">
            <a:avLst/>
          </a:prstGeom>
          <a:noFill/>
          <a:ln cap="flat" cmpd="sng" w="9525">
            <a:solidFill>
              <a:srgbClr val="1BBC9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8513" y="3730025"/>
            <a:ext cx="1179411" cy="1179400"/>
          </a:xfrm>
          <a:prstGeom prst="rect">
            <a:avLst/>
          </a:prstGeom>
          <a:noFill/>
          <a:ln cap="flat" cmpd="sng" w="9525">
            <a:solidFill>
              <a:srgbClr val="1BBC9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7"/>
          <p:cNvSpPr txBox="1"/>
          <p:nvPr/>
        </p:nvSpPr>
        <p:spPr>
          <a:xfrm>
            <a:off x="2910725" y="2891050"/>
            <a:ext cx="4775100" cy="738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640000" dist="133350">
              <a:srgbClr val="1BBC9B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Write Once, Run Anywhere</a:t>
            </a:r>
            <a:endParaRPr b="1" sz="43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70725" y="1029888"/>
            <a:ext cx="4781550" cy="3629025"/>
          </a:xfrm>
          <a:prstGeom prst="rect">
            <a:avLst/>
          </a:prstGeom>
          <a:noFill/>
          <a:ln cap="flat" cmpd="sng" w="9525">
            <a:solidFill>
              <a:srgbClr val="1BBC9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" y="-12"/>
            <a:ext cx="9144029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1761175" y="346350"/>
            <a:ext cx="62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Orientado a Objetos</a:t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1761175" y="746550"/>
            <a:ext cx="62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Robusto y Seguro (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java.security</a:t>
            </a:r>
            <a:r>
              <a:rPr lang="es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)</a:t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1761175" y="1146750"/>
            <a:ext cx="62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Distribuido (RMI, JNDI, EJB, LDAP, JMS, ...)</a:t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1761175" y="2254900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Char char="●"/>
            </a:pPr>
            <a:r>
              <a:rPr lang="es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Familiar, Simple y pequeño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Char char="●"/>
            </a:pPr>
            <a:r>
              <a:rPr lang="es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Multi-threaded e Interactivo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Char char="●"/>
            </a:pPr>
            <a:r>
              <a:rPr lang="es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Alto performance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SemiBold"/>
              <a:buChar char="●"/>
            </a:pPr>
            <a:r>
              <a:rPr lang="es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Dinámico y Extensible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250" y="2254906"/>
            <a:ext cx="3163626" cy="237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" y="-12"/>
            <a:ext cx="9144029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788475" y="1204150"/>
            <a:ext cx="2214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rPr>
              <a:t>Entorno de desarrollo</a:t>
            </a:r>
            <a:endParaRPr sz="2400">
              <a:solidFill>
                <a:srgbClr val="262B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788475" y="2216525"/>
            <a:ext cx="29181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rPr>
              <a:t>IDE:</a:t>
            </a:r>
            <a:endParaRPr sz="2400">
              <a:solidFill>
                <a:srgbClr val="262B3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rPr>
              <a:t>	Integrated</a:t>
            </a:r>
            <a:endParaRPr sz="2400">
              <a:solidFill>
                <a:srgbClr val="262B3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endParaRPr sz="2400">
              <a:solidFill>
                <a:srgbClr val="262B3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rPr>
              <a:t>Environment</a:t>
            </a:r>
            <a:endParaRPr sz="2400">
              <a:solidFill>
                <a:srgbClr val="262B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75" y="2369675"/>
            <a:ext cx="301625" cy="2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 Imagenes + Codigo.png"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650" y="3732875"/>
            <a:ext cx="4308350" cy="14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11675"/>
            <a:ext cx="3120775" cy="22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7298" y="740379"/>
            <a:ext cx="2319252" cy="12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7075" y="3340300"/>
            <a:ext cx="1416094" cy="14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3675" y="3043350"/>
            <a:ext cx="2036624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0299" y="371575"/>
            <a:ext cx="3208901" cy="320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641100" y="849975"/>
            <a:ext cx="4568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IntelliJ 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Distribuido en 2 versiones: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Community (gratuita)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Char char="●"/>
            </a:pPr>
            <a:r>
              <a:rPr lang="e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Ultimate (Paga)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Creado por JetBrains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Mayor cantidad de integraciones y soporte de tecnologias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Viene con baterias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729550" y="322900"/>
            <a:ext cx="424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IDE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" y="-12"/>
            <a:ext cx="9144029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1716950" y="338975"/>
            <a:ext cx="424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JDK (Java Development Kit)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425" y="891650"/>
            <a:ext cx="853975" cy="8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3043350" y="935850"/>
            <a:ext cx="5777100" cy="3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IntelliJ ya viene con un JDK pre configurado y listo para usar.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Sin embargo vale la pena entender que hay </a:t>
            </a:r>
            <a:r>
              <a:rPr lang="es" sz="1800">
                <a:solidFill>
                  <a:schemeClr val="dk2"/>
                </a:solidFill>
              </a:rPr>
              <a:t>detrás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solidFill>
                  <a:schemeClr val="dk2"/>
                </a:solidFill>
              </a:rPr>
              <a:t>JDK</a:t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Incluye el set de herramientas necesarias para compilar y desarrollar programas en Java. Incluye la </a:t>
            </a:r>
            <a:r>
              <a:rPr b="1" lang="es" sz="1800">
                <a:solidFill>
                  <a:schemeClr val="dk2"/>
                </a:solidFill>
              </a:rPr>
              <a:t>JVM</a:t>
            </a:r>
            <a:r>
              <a:rPr lang="es" sz="1800">
                <a:solidFill>
                  <a:schemeClr val="dk2"/>
                </a:solidFill>
              </a:rPr>
              <a:t>, librerías, clases, herramientas de monitoreo, entre muchas otras utilidades.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" y="-12"/>
            <a:ext cx="9144029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1716950" y="338975"/>
            <a:ext cx="424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JDK (Java Development Kit)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1805375" y="800675"/>
            <a:ext cx="5777100" cy="3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Configurar el JDK manualmente es sencillo, basta con descargar un JDK y configurar un variable de sistema/ambiente para direccionar a la </a:t>
            </a:r>
            <a:r>
              <a:rPr lang="es" sz="1500">
                <a:solidFill>
                  <a:schemeClr val="dk2"/>
                </a:solidFill>
              </a:rPr>
              <a:t>ubicación</a:t>
            </a:r>
            <a:r>
              <a:rPr lang="es" sz="1500">
                <a:solidFill>
                  <a:schemeClr val="dk2"/>
                </a:solidFill>
              </a:rPr>
              <a:t> del JDK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Linux/Mac: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JAVA_HOME=</a:t>
            </a:r>
            <a:r>
              <a:rPr lang="es" sz="1600">
                <a:solidFill>
                  <a:srgbClr val="1BBC9B"/>
                </a:solidFill>
                <a:latin typeface="Courier New"/>
                <a:ea typeface="Courier New"/>
                <a:cs typeface="Courier New"/>
                <a:sym typeface="Courier New"/>
              </a:rPr>
              <a:t>/path/to/your/jdk</a:t>
            </a:r>
            <a:endParaRPr sz="1600">
              <a:solidFill>
                <a:srgbClr val="1BBC9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Adicionalmente puedes poner esta linea en tu </a:t>
            </a:r>
            <a:r>
              <a:rPr lang="es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.bashrc</a:t>
            </a:r>
            <a:r>
              <a:rPr lang="es" sz="1200">
                <a:solidFill>
                  <a:schemeClr val="dk2"/>
                </a:solidFill>
              </a:rPr>
              <a:t> o </a:t>
            </a:r>
            <a:r>
              <a:rPr lang="es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.zshrc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Windows:</a:t>
            </a:r>
            <a:endParaRPr sz="18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Haz clic derecho en "Este PC" o "Equipo" y selecciona "Propiedades".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Haz clic en "</a:t>
            </a:r>
            <a:r>
              <a:rPr b="1" lang="es" sz="1100">
                <a:solidFill>
                  <a:schemeClr val="dk1"/>
                </a:solidFill>
              </a:rPr>
              <a:t>Configuración avanzada del sistema</a:t>
            </a:r>
            <a:r>
              <a:rPr lang="es" sz="1100">
                <a:solidFill>
                  <a:schemeClr val="dk1"/>
                </a:solidFill>
              </a:rPr>
              <a:t>" en el lado izquierdo.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Haz clic en el botón "Variables de entorno".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En la sección "Variables del sistema", haz clic en "Nueva".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Establece el nombre de la variable como </a:t>
            </a:r>
            <a:r>
              <a:rPr lang="e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JAVA_HOME</a:t>
            </a:r>
            <a:r>
              <a:rPr lang="es" sz="1100">
                <a:solidFill>
                  <a:schemeClr val="dk1"/>
                </a:solidFill>
              </a:rPr>
              <a:t> y el valor de la variable con la ruta de instalación de tu JDK (por ejemplo, </a:t>
            </a:r>
            <a:r>
              <a:rPr lang="e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C:\Program Files\Java\jdk-17</a:t>
            </a:r>
            <a:r>
              <a:rPr lang="es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Haz clic en "Aceptar" para cerrar las ventanas.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" sz="1100">
                <a:solidFill>
                  <a:schemeClr val="dk1"/>
                </a:solidFill>
              </a:rPr>
              <a:t>Opcionalmente, puedes agregar </a:t>
            </a:r>
            <a:r>
              <a:rPr lang="e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%JAVA_HOME%\bin</a:t>
            </a:r>
            <a:r>
              <a:rPr lang="es" sz="1100">
                <a:solidFill>
                  <a:schemeClr val="dk1"/>
                </a:solidFill>
              </a:rPr>
              <a:t> a la variable </a:t>
            </a:r>
            <a:r>
              <a:rPr lang="e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s" sz="1100">
                <a:solidFill>
                  <a:schemeClr val="dk1"/>
                </a:solidFill>
              </a:rPr>
              <a:t> en la sección "Variables del sistema".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" y="-12"/>
            <a:ext cx="9144029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/>
        </p:nvSpPr>
        <p:spPr>
          <a:xfrm>
            <a:off x="1716950" y="338975"/>
            <a:ext cx="424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JDK (Java Development Kit)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1805375" y="800675"/>
            <a:ext cx="5777100" cy="3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Cómo</a:t>
            </a:r>
            <a:r>
              <a:rPr lang="es" sz="1800">
                <a:solidFill>
                  <a:schemeClr val="dk2"/>
                </a:solidFill>
              </a:rPr>
              <a:t> </a:t>
            </a:r>
            <a:r>
              <a:rPr lang="es" sz="1800">
                <a:solidFill>
                  <a:schemeClr val="dk2"/>
                </a:solidFill>
              </a:rPr>
              <a:t>alternativa</a:t>
            </a:r>
            <a:r>
              <a:rPr lang="es" sz="1800">
                <a:solidFill>
                  <a:schemeClr val="dk2"/>
                </a:solidFill>
              </a:rPr>
              <a:t>, puedes usar un gestor de versiones que haga la </a:t>
            </a:r>
            <a:r>
              <a:rPr lang="es" sz="1800">
                <a:solidFill>
                  <a:schemeClr val="dk2"/>
                </a:solidFill>
              </a:rPr>
              <a:t>instalación</a:t>
            </a:r>
            <a:r>
              <a:rPr lang="es" sz="1800">
                <a:solidFill>
                  <a:schemeClr val="dk2"/>
                </a:solidFill>
              </a:rPr>
              <a:t> por ti: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642425" y="2785450"/>
            <a:ext cx="424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375" y="1601276"/>
            <a:ext cx="4594924" cy="111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900" y="3092971"/>
            <a:ext cx="3952449" cy="16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/>
        </p:nvSpPr>
        <p:spPr>
          <a:xfrm>
            <a:off x="6455150" y="1951250"/>
            <a:ext cx="198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sdkman.io</a:t>
            </a:r>
            <a:endParaRPr sz="2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6400300" y="3495600"/>
            <a:ext cx="23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7"/>
              </a:rPr>
              <a:t>asdf-vm.com</a:t>
            </a:r>
            <a:endParaRPr sz="2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>
            <p:ph type="title"/>
          </p:nvPr>
        </p:nvSpPr>
        <p:spPr>
          <a:xfrm>
            <a:off x="311700" y="1165350"/>
            <a:ext cx="4522200" cy="28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Vamonos al IDE!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Hasta la </a:t>
            </a:r>
            <a:r>
              <a:rPr lang="es"/>
              <a:t>próxima</a:t>
            </a:r>
            <a:r>
              <a:rPr lang="es"/>
              <a:t> clase</a:t>
            </a:r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75" y="1860051"/>
            <a:ext cx="2985625" cy="2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+Overlay.png" id="67" name="Google Shape;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785375"/>
            <a:ext cx="5905800" cy="32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Clase 1</a:t>
            </a:r>
            <a:endParaRPr sz="3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>
                <a:solidFill>
                  <a:srgbClr val="FFFFFF"/>
                </a:solidFill>
              </a:rPr>
              <a:t>Historia y Filosofía de Java</a:t>
            </a:r>
            <a:endParaRPr sz="3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73" name="Google Shape;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1308950"/>
            <a:ext cx="4522200" cy="28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Origen y evolución  de Java</a:t>
            </a:r>
            <a:endParaRPr sz="3200"/>
          </a:p>
        </p:txBody>
      </p:sp>
      <p:pic>
        <p:nvPicPr>
          <p:cNvPr id="75" name="Google Shape;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7775" y="3924200"/>
            <a:ext cx="924500" cy="11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378625" y="255850"/>
            <a:ext cx="32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Breve historia de Java</a:t>
            </a:r>
            <a:endParaRPr/>
          </a:p>
        </p:txBody>
      </p:sp>
      <p:sp>
        <p:nvSpPr>
          <p:cNvPr id="81" name="Google Shape;81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82" name="Google Shape;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900" y="0"/>
            <a:ext cx="3989700" cy="53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 Imagenes + Codigo.png" id="87" name="Google Shape;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650" y="3732875"/>
            <a:ext cx="4308350" cy="14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 txBox="1"/>
          <p:nvPr>
            <p:ph idx="4294967295" type="title"/>
          </p:nvPr>
        </p:nvSpPr>
        <p:spPr>
          <a:xfrm>
            <a:off x="806025" y="248500"/>
            <a:ext cx="79998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Breve historia de Java</a:t>
            </a:r>
            <a:endParaRPr/>
          </a:p>
        </p:txBody>
      </p:sp>
      <p:grpSp>
        <p:nvGrpSpPr>
          <p:cNvPr id="89" name="Google Shape;89;p21"/>
          <p:cNvGrpSpPr/>
          <p:nvPr/>
        </p:nvGrpSpPr>
        <p:grpSpPr>
          <a:xfrm>
            <a:off x="499231" y="869500"/>
            <a:ext cx="7201194" cy="1237149"/>
            <a:chOff x="499231" y="869500"/>
            <a:chExt cx="7201194" cy="1237149"/>
          </a:xfrm>
        </p:grpSpPr>
        <p:pic>
          <p:nvPicPr>
            <p:cNvPr id="90" name="Google Shape;9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9231" y="869500"/>
              <a:ext cx="2709075" cy="1237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21"/>
            <p:cNvSpPr txBox="1"/>
            <p:nvPr/>
          </p:nvSpPr>
          <p:spPr>
            <a:xfrm>
              <a:off x="3456025" y="980175"/>
              <a:ext cx="42444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Fundada en 1982, Sun </a:t>
              </a:r>
              <a:r>
                <a:rPr lang="es" sz="1800">
                  <a:solidFill>
                    <a:schemeClr val="dk2"/>
                  </a:solidFill>
                </a:rPr>
                <a:t>microsystems</a:t>
              </a:r>
              <a:r>
                <a:rPr lang="es" sz="1800">
                  <a:solidFill>
                    <a:schemeClr val="dk2"/>
                  </a:solidFill>
                </a:rPr>
                <a:t> se dedicaba a la venta de hardware y servicios de red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92" name="Google Shape;92;p21"/>
          <p:cNvGrpSpPr/>
          <p:nvPr/>
        </p:nvGrpSpPr>
        <p:grpSpPr>
          <a:xfrm>
            <a:off x="499228" y="2209425"/>
            <a:ext cx="7201197" cy="1569900"/>
            <a:chOff x="499228" y="2209425"/>
            <a:chExt cx="7201197" cy="1569900"/>
          </a:xfrm>
        </p:grpSpPr>
        <p:pic>
          <p:nvPicPr>
            <p:cNvPr id="93" name="Google Shape;9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9228" y="2379975"/>
              <a:ext cx="2709075" cy="12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21"/>
            <p:cNvSpPr txBox="1"/>
            <p:nvPr/>
          </p:nvSpPr>
          <p:spPr>
            <a:xfrm>
              <a:off x="3456025" y="2209425"/>
              <a:ext cx="42444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</a:rPr>
                <a:t>Durante el desarrollo de un proyecto, buscaban crear una manera de correr software en </a:t>
              </a:r>
              <a:r>
                <a:rPr lang="es" sz="1800">
                  <a:solidFill>
                    <a:schemeClr val="dk2"/>
                  </a:solidFill>
                </a:rPr>
                <a:t>electrónicos</a:t>
              </a:r>
              <a:r>
                <a:rPr lang="es" sz="1800">
                  <a:solidFill>
                    <a:schemeClr val="dk2"/>
                  </a:solidFill>
                </a:rPr>
                <a:t> caseros, mayormente, cajas de </a:t>
              </a:r>
              <a:r>
                <a:rPr lang="es" sz="1800">
                  <a:solidFill>
                    <a:schemeClr val="dk2"/>
                  </a:solidFill>
                </a:rPr>
                <a:t>televisión</a:t>
              </a:r>
              <a:r>
                <a:rPr lang="es" sz="1800">
                  <a:solidFill>
                    <a:schemeClr val="dk2"/>
                  </a:solidFill>
                </a:rPr>
                <a:t> por cable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 Imagenes + Codigo.png"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650" y="3732875"/>
            <a:ext cx="4308350" cy="14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/>
          <p:nvPr>
            <p:ph idx="4294967295" type="title"/>
          </p:nvPr>
        </p:nvSpPr>
        <p:spPr>
          <a:xfrm>
            <a:off x="806025" y="248500"/>
            <a:ext cx="79998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Breve historia de Java</a:t>
            </a:r>
            <a:endParaRPr/>
          </a:p>
        </p:txBody>
      </p:sp>
      <p:grpSp>
        <p:nvGrpSpPr>
          <p:cNvPr id="101" name="Google Shape;101;p22"/>
          <p:cNvGrpSpPr/>
          <p:nvPr/>
        </p:nvGrpSpPr>
        <p:grpSpPr>
          <a:xfrm>
            <a:off x="456875" y="783875"/>
            <a:ext cx="4472850" cy="384900"/>
            <a:chOff x="456875" y="783875"/>
            <a:chExt cx="4472850" cy="384900"/>
          </a:xfrm>
        </p:grpSpPr>
        <p:sp>
          <p:nvSpPr>
            <p:cNvPr id="102" name="Google Shape;102;p22"/>
            <p:cNvSpPr/>
            <p:nvPr/>
          </p:nvSpPr>
          <p:spPr>
            <a:xfrm>
              <a:off x="456875" y="928475"/>
              <a:ext cx="95700" cy="957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rgbClr val="1BBC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2"/>
            <p:cNvSpPr txBox="1"/>
            <p:nvPr/>
          </p:nvSpPr>
          <p:spPr>
            <a:xfrm>
              <a:off x="685325" y="783875"/>
              <a:ext cx="4244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1990 - Green Team / </a:t>
              </a:r>
              <a:r>
                <a:rPr b="1" lang="es" sz="13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Sun Microsystems</a:t>
              </a:r>
              <a:endParaRPr b="1"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104" name="Google Shape;104;p22"/>
            <p:cNvCxnSpPr>
              <a:stCxn id="103" idx="1"/>
              <a:endCxn id="102" idx="6"/>
            </p:cNvCxnSpPr>
            <p:nvPr/>
          </p:nvCxnSpPr>
          <p:spPr>
            <a:xfrm rot="10800000">
              <a:off x="552425" y="976325"/>
              <a:ext cx="132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5" name="Google Shape;105;p22"/>
          <p:cNvGrpSpPr/>
          <p:nvPr/>
        </p:nvGrpSpPr>
        <p:grpSpPr>
          <a:xfrm>
            <a:off x="456875" y="1168775"/>
            <a:ext cx="6035250" cy="585000"/>
            <a:chOff x="456875" y="783875"/>
            <a:chExt cx="6035250" cy="585000"/>
          </a:xfrm>
        </p:grpSpPr>
        <p:sp>
          <p:nvSpPr>
            <p:cNvPr id="106" name="Google Shape;106;p22"/>
            <p:cNvSpPr/>
            <p:nvPr/>
          </p:nvSpPr>
          <p:spPr>
            <a:xfrm>
              <a:off x="456875" y="928475"/>
              <a:ext cx="95700" cy="957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rgbClr val="1BBC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2"/>
            <p:cNvSpPr txBox="1"/>
            <p:nvPr/>
          </p:nvSpPr>
          <p:spPr>
            <a:xfrm>
              <a:off x="685325" y="783875"/>
              <a:ext cx="58068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1991 - </a:t>
              </a:r>
              <a:r>
                <a:rPr b="1" lang="es" sz="13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Oak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, lenguaje de 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programación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que 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podía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ejecutarse en un</a:t>
              </a:r>
              <a:endParaRPr sz="13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control remoto y pensado para 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electrodomésticos</a:t>
              </a:r>
              <a:endParaRPr sz="13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endParaRPr>
            </a:p>
          </p:txBody>
        </p:sp>
        <p:cxnSp>
          <p:nvCxnSpPr>
            <p:cNvPr id="108" name="Google Shape;108;p22"/>
            <p:cNvCxnSpPr/>
            <p:nvPr/>
          </p:nvCxnSpPr>
          <p:spPr>
            <a:xfrm rot="10800000">
              <a:off x="552575" y="976325"/>
              <a:ext cx="155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902" y="783875"/>
            <a:ext cx="1617300" cy="21846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7229900" y="2968575"/>
            <a:ext cx="19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James Gosling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Considerado por muchos, el padre de Java</a:t>
            </a:r>
            <a:endParaRPr i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" name="Google Shape;111;p22"/>
          <p:cNvGrpSpPr/>
          <p:nvPr/>
        </p:nvGrpSpPr>
        <p:grpSpPr>
          <a:xfrm>
            <a:off x="456875" y="1726475"/>
            <a:ext cx="6462450" cy="585000"/>
            <a:chOff x="456875" y="783875"/>
            <a:chExt cx="6462450" cy="585000"/>
          </a:xfrm>
        </p:grpSpPr>
        <p:sp>
          <p:nvSpPr>
            <p:cNvPr id="112" name="Google Shape;112;p22"/>
            <p:cNvSpPr/>
            <p:nvPr/>
          </p:nvSpPr>
          <p:spPr>
            <a:xfrm>
              <a:off x="456875" y="928475"/>
              <a:ext cx="95700" cy="957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rgbClr val="1BBC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2"/>
            <p:cNvSpPr txBox="1"/>
            <p:nvPr/>
          </p:nvSpPr>
          <p:spPr>
            <a:xfrm>
              <a:off x="685325" y="783875"/>
              <a:ext cx="6234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1995 - </a:t>
              </a:r>
              <a:r>
                <a:rPr b="1" lang="es" sz="1300" u="sng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Jame Gosling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presenta </a:t>
              </a:r>
              <a:r>
                <a:rPr b="1" lang="es" sz="13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WebRunner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, un browser que 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podía</a:t>
              </a:r>
              <a:endParaRPr sz="13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mostrar </a:t>
              </a:r>
              <a:r>
                <a:rPr b="1" lang="es" sz="13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HTML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usando </a:t>
              </a:r>
              <a:r>
                <a:rPr b="1" lang="es" sz="13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Applets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(widgets programables)</a:t>
              </a:r>
              <a:endParaRPr sz="13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endParaRPr>
            </a:p>
          </p:txBody>
        </p:sp>
        <p:cxnSp>
          <p:nvCxnSpPr>
            <p:cNvPr id="114" name="Google Shape;114;p22"/>
            <p:cNvCxnSpPr/>
            <p:nvPr/>
          </p:nvCxnSpPr>
          <p:spPr>
            <a:xfrm rot="10800000">
              <a:off x="552575" y="976325"/>
              <a:ext cx="155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5" name="Google Shape;115;p22"/>
          <p:cNvGrpSpPr/>
          <p:nvPr/>
        </p:nvGrpSpPr>
        <p:grpSpPr>
          <a:xfrm>
            <a:off x="456875" y="2350775"/>
            <a:ext cx="6263550" cy="585000"/>
            <a:chOff x="456875" y="783875"/>
            <a:chExt cx="6263550" cy="585000"/>
          </a:xfrm>
        </p:grpSpPr>
        <p:sp>
          <p:nvSpPr>
            <p:cNvPr id="116" name="Google Shape;116;p22"/>
            <p:cNvSpPr/>
            <p:nvPr/>
          </p:nvSpPr>
          <p:spPr>
            <a:xfrm>
              <a:off x="456875" y="928475"/>
              <a:ext cx="95700" cy="957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rgbClr val="1BBC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2"/>
            <p:cNvSpPr txBox="1"/>
            <p:nvPr/>
          </p:nvSpPr>
          <p:spPr>
            <a:xfrm>
              <a:off x="685325" y="783875"/>
              <a:ext cx="6035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WebRunner se renombra a HotJava y eventualmente</a:t>
              </a:r>
              <a:endParaRPr sz="13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3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java.sun.com 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se vuelve publico (Open Source)</a:t>
              </a:r>
              <a:endParaRPr sz="13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endParaRPr>
            </a:p>
          </p:txBody>
        </p:sp>
        <p:cxnSp>
          <p:nvCxnSpPr>
            <p:cNvPr id="118" name="Google Shape;118;p22"/>
            <p:cNvCxnSpPr/>
            <p:nvPr/>
          </p:nvCxnSpPr>
          <p:spPr>
            <a:xfrm rot="10800000">
              <a:off x="552575" y="976325"/>
              <a:ext cx="155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9" name="Google Shape;119;p22"/>
          <p:cNvGrpSpPr/>
          <p:nvPr/>
        </p:nvGrpSpPr>
        <p:grpSpPr>
          <a:xfrm>
            <a:off x="456875" y="2935775"/>
            <a:ext cx="6263550" cy="384900"/>
            <a:chOff x="456875" y="783875"/>
            <a:chExt cx="6263550" cy="384900"/>
          </a:xfrm>
        </p:grpSpPr>
        <p:sp>
          <p:nvSpPr>
            <p:cNvPr id="120" name="Google Shape;120;p22"/>
            <p:cNvSpPr/>
            <p:nvPr/>
          </p:nvSpPr>
          <p:spPr>
            <a:xfrm>
              <a:off x="456875" y="928475"/>
              <a:ext cx="95700" cy="957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rgbClr val="1BBC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2"/>
            <p:cNvSpPr txBox="1"/>
            <p:nvPr/>
          </p:nvSpPr>
          <p:spPr>
            <a:xfrm>
              <a:off x="685325" y="783875"/>
              <a:ext cx="6035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Se anuncia </a:t>
              </a:r>
              <a:r>
                <a:rPr b="1" lang="es" sz="13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Java 1.0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y su compatibilidad con </a:t>
              </a:r>
              <a:r>
                <a:rPr b="1" lang="es" sz="13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Netscape</a:t>
              </a:r>
              <a:endParaRPr b="1"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122" name="Google Shape;122;p22"/>
            <p:cNvCxnSpPr/>
            <p:nvPr/>
          </p:nvCxnSpPr>
          <p:spPr>
            <a:xfrm rot="10800000">
              <a:off x="552575" y="976325"/>
              <a:ext cx="155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3" name="Google Shape;123;p22"/>
          <p:cNvGrpSpPr/>
          <p:nvPr/>
        </p:nvGrpSpPr>
        <p:grpSpPr>
          <a:xfrm>
            <a:off x="456875" y="3320675"/>
            <a:ext cx="6263550" cy="384900"/>
            <a:chOff x="456875" y="783875"/>
            <a:chExt cx="6263550" cy="384900"/>
          </a:xfrm>
        </p:grpSpPr>
        <p:sp>
          <p:nvSpPr>
            <p:cNvPr id="124" name="Google Shape;124;p22"/>
            <p:cNvSpPr/>
            <p:nvPr/>
          </p:nvSpPr>
          <p:spPr>
            <a:xfrm>
              <a:off x="456875" y="928475"/>
              <a:ext cx="95700" cy="957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rgbClr val="1BBC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2"/>
            <p:cNvSpPr txBox="1"/>
            <p:nvPr/>
          </p:nvSpPr>
          <p:spPr>
            <a:xfrm>
              <a:off x="685325" y="783875"/>
              <a:ext cx="6035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1996 - Se anuncia el </a:t>
              </a:r>
              <a:r>
                <a:rPr b="1" lang="es" sz="13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JDK 1.0 (Java Development Kit)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para uso 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público</a:t>
              </a:r>
              <a:endParaRPr sz="13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endParaRPr>
            </a:p>
          </p:txBody>
        </p:sp>
        <p:cxnSp>
          <p:nvCxnSpPr>
            <p:cNvPr id="126" name="Google Shape;126;p22"/>
            <p:cNvCxnSpPr/>
            <p:nvPr/>
          </p:nvCxnSpPr>
          <p:spPr>
            <a:xfrm rot="10800000">
              <a:off x="552575" y="976325"/>
              <a:ext cx="155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" name="Google Shape;127;p22"/>
          <p:cNvGrpSpPr/>
          <p:nvPr/>
        </p:nvGrpSpPr>
        <p:grpSpPr>
          <a:xfrm>
            <a:off x="456875" y="3732875"/>
            <a:ext cx="6263550" cy="585000"/>
            <a:chOff x="456875" y="783875"/>
            <a:chExt cx="6263550" cy="585000"/>
          </a:xfrm>
        </p:grpSpPr>
        <p:sp>
          <p:nvSpPr>
            <p:cNvPr id="128" name="Google Shape;128;p22"/>
            <p:cNvSpPr/>
            <p:nvPr/>
          </p:nvSpPr>
          <p:spPr>
            <a:xfrm>
              <a:off x="456875" y="928475"/>
              <a:ext cx="95700" cy="957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rgbClr val="1BBC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2"/>
            <p:cNvSpPr txBox="1"/>
            <p:nvPr/>
          </p:nvSpPr>
          <p:spPr>
            <a:xfrm>
              <a:off x="685325" y="783875"/>
              <a:ext cx="6035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2009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- </a:t>
              </a:r>
              <a:r>
                <a:rPr b="1" lang="es" sz="1300">
                  <a:solidFill>
                    <a:schemeClr val="dk2"/>
                  </a:solidFill>
                  <a:latin typeface="Comfortaa"/>
                  <a:ea typeface="Comfortaa"/>
                  <a:cs typeface="Comfortaa"/>
                  <a:sym typeface="Comfortaa"/>
                </a:rPr>
                <a:t>Oracle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adquiere</a:t>
              </a: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Sun Microsystems, junto con sus </a:t>
              </a:r>
              <a:endParaRPr sz="1300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  proyectos, </a:t>
              </a:r>
              <a:r>
                <a:rPr lang="es" sz="1300" u="sng">
                  <a:solidFill>
                    <a:schemeClr val="dk2"/>
                  </a:solidFill>
                  <a:latin typeface="Comfortaa Light"/>
                  <a:ea typeface="Comfortaa Light"/>
                  <a:cs typeface="Comfortaa Light"/>
                  <a:sym typeface="Comfortaa Light"/>
                </a:rPr>
                <a:t>incluido Java</a:t>
              </a:r>
              <a:endParaRPr sz="1300" u="sng">
                <a:solidFill>
                  <a:schemeClr val="dk2"/>
                </a:solidFill>
                <a:latin typeface="Comfortaa Light"/>
                <a:ea typeface="Comfortaa Light"/>
                <a:cs typeface="Comfortaa Light"/>
                <a:sym typeface="Comfortaa Light"/>
              </a:endParaRPr>
            </a:p>
          </p:txBody>
        </p:sp>
        <p:cxnSp>
          <p:nvCxnSpPr>
            <p:cNvPr id="130" name="Google Shape;130;p22"/>
            <p:cNvCxnSpPr/>
            <p:nvPr/>
          </p:nvCxnSpPr>
          <p:spPr>
            <a:xfrm rot="10800000">
              <a:off x="552575" y="976325"/>
              <a:ext cx="155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 Imagenes + Codigo.png"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650" y="3732875"/>
            <a:ext cx="4308350" cy="14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idx="4294967295" type="title"/>
          </p:nvPr>
        </p:nvSpPr>
        <p:spPr>
          <a:xfrm>
            <a:off x="806025" y="248500"/>
            <a:ext cx="79998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Breve historia de Java</a:t>
            </a:r>
            <a:endParaRPr/>
          </a:p>
        </p:txBody>
      </p:sp>
      <p:graphicFrame>
        <p:nvGraphicFramePr>
          <p:cNvPr id="137" name="Google Shape;137;p23"/>
          <p:cNvGraphicFramePr/>
          <p:nvPr/>
        </p:nvGraphicFramePr>
        <p:xfrm>
          <a:off x="501075" y="82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{746E837B-F2B3-4E40-8ECA-C580E2F466BC}</a:tableStyleId>
              </a:tblPr>
              <a:tblGrid>
                <a:gridCol w="1145425"/>
                <a:gridCol w="1395900"/>
              </a:tblGrid>
              <a:tr h="22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JDK 1.0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 Enero 1996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JDK 1.1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 Febrero 1997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J2SE 1.2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 Diciembre 1998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J2SE 1.3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 Mayo 2000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J2SE 1.4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 Febrero 2002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J2SE 5.0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 Septiembre 2004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6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 Diciembre 2006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7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 Julio 2011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8 (LTS)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 Marzo 2014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9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 Septiembre 2017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10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 Marzo 2018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8" name="Google Shape;138;p23"/>
          <p:cNvGraphicFramePr/>
          <p:nvPr/>
        </p:nvGraphicFramePr>
        <p:xfrm>
          <a:off x="3505250" y="86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{746E837B-F2B3-4E40-8ECA-C580E2F466BC}</a:tableStyleId>
              </a:tblPr>
              <a:tblGrid>
                <a:gridCol w="1145425"/>
                <a:gridCol w="1395900"/>
              </a:tblGrid>
              <a:tr h="22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11 (LTS)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 Septiembre 2018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12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 Marzo 2019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13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 Septiembre 2019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14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 Marzo 2020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15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 Septiembre 2020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16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 Marzo 2021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17 (LTS)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 Septiembre 2021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18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 Marzo 2022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19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 Septiembre 2022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20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 Marzo 2023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Java SE 21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 Septiembre 2023</a:t>
                      </a:r>
                      <a:endParaRPr sz="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BBC9B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9" name="Google Shape;139;p23"/>
          <p:cNvSpPr/>
          <p:nvPr/>
        </p:nvSpPr>
        <p:spPr>
          <a:xfrm rot="-803757">
            <a:off x="-85618" y="1554101"/>
            <a:ext cx="8973691" cy="23969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Exo 2"/>
              </a:rPr>
              <a:t>Java SE 22</a:t>
            </a:r>
            <a:br>
              <a:rPr b="1" i="0"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Exo 2"/>
              </a:rPr>
            </a:br>
            <a:r>
              <a:rPr b="1" i="0">
                <a:ln cap="flat" cmpd="sng" w="9525">
                  <a:solidFill>
                    <a:schemeClr val="accent4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9900"/>
                </a:solidFill>
                <a:latin typeface="Exo 2"/>
              </a:rPr>
              <a:t>19 Marzo 2024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1165350"/>
            <a:ext cx="4522200" cy="28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Filosofia detras de Java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 b="-16769" l="34438" r="9934" t="16769"/>
          <a:stretch/>
        </p:blipFill>
        <p:spPr>
          <a:xfrm>
            <a:off x="4266750" y="343000"/>
            <a:ext cx="50864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201175" y="1285200"/>
            <a:ext cx="3593700" cy="29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Compilado e interpretado</a:t>
            </a:r>
            <a:r>
              <a:rPr lang="es" sz="1400">
                <a:solidFill>
                  <a:srgbClr val="1BBC9B"/>
                </a:solidFill>
              </a:rPr>
              <a:t>*</a:t>
            </a:r>
            <a:endParaRPr sz="1400">
              <a:solidFill>
                <a:srgbClr val="1BBC9B"/>
              </a:solidFill>
            </a:endParaRPr>
          </a:p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Independiente de la plataforma y portable</a:t>
            </a:r>
            <a:endParaRPr sz="1400"/>
          </a:p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Orientado a Objetos</a:t>
            </a:r>
            <a:endParaRPr sz="1400"/>
          </a:p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Robusto y Seguro</a:t>
            </a:r>
            <a:endParaRPr sz="1400"/>
          </a:p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Distribuido</a:t>
            </a:r>
            <a:endParaRPr sz="1400"/>
          </a:p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Familiar, Simple y pequeño</a:t>
            </a:r>
            <a:endParaRPr sz="1400"/>
          </a:p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Multi-</a:t>
            </a:r>
            <a:r>
              <a:rPr lang="es" sz="1400"/>
              <a:t>threaded</a:t>
            </a:r>
            <a:r>
              <a:rPr lang="es" sz="1400"/>
              <a:t> e Interactivo</a:t>
            </a:r>
            <a:endParaRPr sz="1400"/>
          </a:p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Alto performance</a:t>
            </a:r>
            <a:endParaRPr sz="1400"/>
          </a:p>
          <a:p>
            <a:pPr indent="-18415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Dinámico</a:t>
            </a:r>
            <a:r>
              <a:rPr lang="es" sz="1400"/>
              <a:t> y Extensible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